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92" r:id="rId2"/>
    <p:sldMasterId id="2147483670" r:id="rId3"/>
    <p:sldMasterId id="2147483681" r:id="rId4"/>
  </p:sldMasterIdLst>
  <p:notesMasterIdLst>
    <p:notesMasterId r:id="rId12"/>
  </p:notesMasterIdLst>
  <p:sldIdLst>
    <p:sldId id="256" r:id="rId5"/>
    <p:sldId id="2904" r:id="rId6"/>
    <p:sldId id="257" r:id="rId7"/>
    <p:sldId id="260" r:id="rId8"/>
    <p:sldId id="2906" r:id="rId9"/>
    <p:sldId id="2907" r:id="rId10"/>
    <p:sldId id="290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1" clrIdx="0">
    <p:extLst>
      <p:ext uri="{19B8F6BF-5375-455C-9EA6-DF929625EA0E}">
        <p15:presenceInfo xmlns:p15="http://schemas.microsoft.com/office/powerpoint/2012/main" userId="a77e6e0534055a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E8A"/>
    <a:srgbClr val="DCDCE0"/>
    <a:srgbClr val="DDDCE0"/>
    <a:srgbClr val="E0EBF2"/>
    <a:srgbClr val="BBDAEC"/>
    <a:srgbClr val="72D6BF"/>
    <a:srgbClr val="FFCC00"/>
    <a:srgbClr val="88B273"/>
    <a:srgbClr val="ED7D31"/>
    <a:srgbClr val="30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48006" autoAdjust="0"/>
  </p:normalViewPr>
  <p:slideViewPr>
    <p:cSldViewPr snapToGrid="0">
      <p:cViewPr varScale="1">
        <p:scale>
          <a:sx n="25" d="100"/>
          <a:sy n="25" d="100"/>
        </p:scale>
        <p:origin x="1779" y="1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-25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137A7-233C-4615-B57F-82E12C2EF77C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6F9C8-7AB8-4F12-AC78-F0304460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Calibri" panose="020F0502020204030204" pitchFamily="34" charset="0"/>
              </a:rPr>
              <a:t>Standard: 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Calibri" panose="020F0502020204030204" pitchFamily="34" charset="0"/>
              </a:rPr>
              <a:t>Essential Concept and/or Skill: Communicate and work productively with others emphasizing collaboration and cultural awareness to produce quality work. </a:t>
            </a:r>
          </a:p>
          <a:p>
            <a:pPr marL="0" marR="0">
              <a:spcAft>
                <a:spcPts val="0"/>
              </a:spcAft>
            </a:pPr>
            <a:endParaRPr lang="en-US" sz="1200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Interact positively as a team member.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Cooperate with others in a group setting.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Generate ideas with group members.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Are active listeners.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Read and understand information in a variety of forms.</a:t>
            </a:r>
          </a:p>
          <a:p>
            <a:pPr marL="171450" marR="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  <a:ea typeface="Calibri" panose="020F0502020204030204" pitchFamily="34" charset="0"/>
              </a:rPr>
              <a:t>Express ideas.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b="1" dirty="0">
                <a:effectLst/>
                <a:ea typeface="Arial" panose="020B0604020202020204" pitchFamily="34" charset="0"/>
              </a:rPr>
              <a:t> </a:t>
            </a:r>
            <a:endParaRPr lang="en-US" sz="1200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b="1" dirty="0">
                <a:effectLst/>
                <a:ea typeface="Arial" panose="020B0604020202020204" pitchFamily="34" charset="0"/>
              </a:rPr>
              <a:t>Skill: </a:t>
            </a:r>
            <a:endParaRPr lang="en-US" dirty="0">
              <a:effectLst/>
              <a:ea typeface="Arial" panose="020B0604020202020204" pitchFamily="34" charset="0"/>
            </a:endParaRPr>
          </a:p>
          <a:p>
            <a:pPr marL="0" marR="0">
              <a:spcAft>
                <a:spcPts val="0"/>
              </a:spcAft>
            </a:pPr>
            <a:r>
              <a:rPr lang="en-US" sz="1200" dirty="0">
                <a:effectLst/>
                <a:ea typeface="Arial" panose="020B0604020202020204" pitchFamily="34" charset="0"/>
              </a:rPr>
              <a:t>Active listening, express </a:t>
            </a:r>
            <a:r>
              <a:rPr lang="en-US" sz="1200">
                <a:effectLst/>
                <a:ea typeface="Arial" panose="020B0604020202020204" pitchFamily="34" charset="0"/>
              </a:rPr>
              <a:t>ideas </a:t>
            </a:r>
            <a:endParaRPr lang="en-US" sz="1200" dirty="0">
              <a:effectLst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8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4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DISC Assessment https://www.123test.com/disc-personality-test/  Or create something like it</a:t>
            </a:r>
            <a:r>
              <a:rPr lang="en-US"/>
              <a:t>!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6F9C8-7AB8-4F12-AC78-F03044600A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2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8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0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86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3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22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36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3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8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9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0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1D2C-449E-459C-8E05-44041B4B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9C3D1FA-FE88-4F41-82DA-DADDD89A5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3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08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54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6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6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1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18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0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30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50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03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9AE94A-66EE-4544-82D0-77C07FE34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19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B42A7-2BF8-43B7-994C-7A1CC3671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90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B8651E-7BCB-46C4-B594-F8CEACEAC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37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0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35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973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76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9ECCD-5E5D-4C97-9B46-D30C9B880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057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73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940C9-6320-4DDC-85BB-BEE3AAC83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4D2585-E7F9-4713-9184-6512374D0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7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14B22-EB2A-4700-A6C3-9739C4F3B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15F51-A154-4E13-AF4E-766A90B3E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2E43AA-0310-4A7D-90CC-6A5FFB590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6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880D8-7951-4769-8510-C88135FBF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6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12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74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3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6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Eras Bold ITC" panose="020B0907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BC7B5"/>
          </a:solidFill>
          <a:latin typeface="Eras Medium ITC" panose="020B06020305040208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BC7B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BC7B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72AADC2-9051-4575-A3D1-ED0192B502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85" y="2658111"/>
            <a:ext cx="3835022" cy="35233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0BF15B-B8DC-45DE-92DC-3C5ED1A4A770}"/>
              </a:ext>
            </a:extLst>
          </p:cNvPr>
          <p:cNvSpPr txBox="1"/>
          <p:nvPr/>
        </p:nvSpPr>
        <p:spPr>
          <a:xfrm>
            <a:off x="4969420" y="1805776"/>
            <a:ext cx="5983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Eras Bold ITC" panose="020B0907030504020204" pitchFamily="34" charset="0"/>
              </a:rPr>
              <a:t>The </a:t>
            </a:r>
            <a:r>
              <a:rPr lang="en-US" sz="6000" dirty="0" err="1">
                <a:solidFill>
                  <a:schemeClr val="accent2"/>
                </a:solidFill>
                <a:latin typeface="Eras Bold ITC" panose="020B0907030504020204" pitchFamily="34" charset="0"/>
              </a:rPr>
              <a:t>Doubler</a:t>
            </a:r>
            <a:endParaRPr lang="en-US" sz="6000" dirty="0">
              <a:solidFill>
                <a:schemeClr val="accent2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6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CCC6B-0B73-BD48-ACD6-0E551524C7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4488" y="6494463"/>
            <a:ext cx="41751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30DB1-25A6-F34C-9DC4-5EAE2DCC756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3A8E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3A8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C9164-5423-5643-B438-BBB174E264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82725" y="444713"/>
            <a:ext cx="10709275" cy="47164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>
                <a:solidFill>
                  <a:srgbClr val="F36C25"/>
                </a:solidFill>
                <a:latin typeface="Eras Bold ITC" panose="020B0602030504020804" pitchFamily="34" charset="77"/>
              </a:rPr>
              <a:t>Week </a:t>
            </a:r>
            <a:r>
              <a:rPr lang="en-US" sz="9600" b="1" dirty="0">
                <a:solidFill>
                  <a:srgbClr val="F36C25"/>
                </a:solidFill>
                <a:latin typeface="Eras Bold ITC" panose="020B0602030504020804" pitchFamily="34" charset="77"/>
              </a:rPr>
              <a:t>Three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C64876-0676-40C5-9D7C-A9EA492DAC02}"/>
              </a:ext>
            </a:extLst>
          </p:cNvPr>
          <p:cNvSpPr txBox="1"/>
          <p:nvPr/>
        </p:nvSpPr>
        <p:spPr>
          <a:xfrm>
            <a:off x="4523081" y="4816254"/>
            <a:ext cx="462856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i="1" dirty="0">
                <a:solidFill>
                  <a:srgbClr val="00B050"/>
                </a:solidFill>
                <a:latin typeface="Eras Medium ITC" panose="020B0602030504020804" pitchFamily="34" charset="0"/>
              </a:rPr>
              <a:t>The </a:t>
            </a:r>
            <a:r>
              <a:rPr lang="en-US" sz="5300" i="1" dirty="0" err="1">
                <a:solidFill>
                  <a:srgbClr val="00B050"/>
                </a:solidFill>
                <a:latin typeface="Eras Medium ITC" panose="020B0602030504020804" pitchFamily="34" charset="0"/>
              </a:rPr>
              <a:t>Doubler</a:t>
            </a:r>
            <a:endParaRPr lang="en-US" sz="5300" i="1" dirty="0">
              <a:solidFill>
                <a:srgbClr val="00B050"/>
              </a:solidFill>
              <a:latin typeface="Eras Medium ITC" panose="020B06020305040208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58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79D93E-E8E0-475B-B709-581798D1BE39}"/>
              </a:ext>
            </a:extLst>
          </p:cNvPr>
          <p:cNvSpPr txBox="1"/>
          <p:nvPr/>
        </p:nvSpPr>
        <p:spPr>
          <a:xfrm>
            <a:off x="1882214" y="312762"/>
            <a:ext cx="646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Eras Bold ITC" panose="020B0907030504020204" pitchFamily="34" charset="0"/>
              </a:rPr>
              <a:t>The Orange Frog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E2B69-DF91-4E7A-9528-D46A2C824657}"/>
              </a:ext>
            </a:extLst>
          </p:cNvPr>
          <p:cNvSpPr txBox="1"/>
          <p:nvPr/>
        </p:nvSpPr>
        <p:spPr>
          <a:xfrm>
            <a:off x="1138775" y="1905506"/>
            <a:ext cx="795418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A8E8A"/>
                </a:solidFill>
                <a:latin typeface="Eras Medium ITC" panose="020B0602030504020804" pitchFamily="34" charset="0"/>
              </a:rPr>
              <a:t>Learning Objective:</a:t>
            </a:r>
          </a:p>
          <a:p>
            <a:r>
              <a:rPr lang="en-US" sz="3200" dirty="0">
                <a:solidFill>
                  <a:srgbClr val="F08019"/>
                </a:solidFill>
                <a:latin typeface="Eras Medium ITC" panose="020B0602030504020804" pitchFamily="34" charset="0"/>
              </a:rPr>
              <a:t> </a:t>
            </a:r>
          </a:p>
          <a:p>
            <a:r>
              <a:rPr lang="en-US" sz="3200" u="sng" dirty="0">
                <a:solidFill>
                  <a:schemeClr val="accent2"/>
                </a:solidFill>
                <a:latin typeface="Eras Medium ITC" panose="020B0602030504020804" pitchFamily="34" charset="0"/>
              </a:rPr>
              <a:t>I can</a:t>
            </a:r>
            <a:r>
              <a:rPr lang="en-US" sz="3200" dirty="0">
                <a:solidFill>
                  <a:schemeClr val="accent2"/>
                </a:solidFill>
                <a:latin typeface="Eras Medium ITC" panose="020B0602030504020804" pitchFamily="34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latin typeface="Eras Medium ITC" panose="020B0602030504020804" pitchFamily="34" charset="0"/>
              </a:rPr>
              <a:t>write about positive experiences to build self-awareness. </a:t>
            </a:r>
          </a:p>
          <a:p>
            <a:endParaRPr lang="en-US" sz="3200" b="0" dirty="0">
              <a:latin typeface="Eras Medium ITC" panose="020B0602030504020804" pitchFamily="34" charset="0"/>
            </a:endParaRPr>
          </a:p>
          <a:p>
            <a:r>
              <a:rPr lang="en-US" sz="3200" u="sng" dirty="0">
                <a:solidFill>
                  <a:schemeClr val="accent2"/>
                </a:solidFill>
                <a:latin typeface="Eras Medium ITC" panose="020B0602030504020804" pitchFamily="34" charset="0"/>
              </a:rPr>
              <a:t>I will</a:t>
            </a:r>
            <a:r>
              <a:rPr lang="en-US" sz="3200" dirty="0">
                <a:solidFill>
                  <a:schemeClr val="accent2"/>
                </a:solidFill>
                <a:latin typeface="Eras Medium ITC" panose="020B0602030504020804" pitchFamily="34" charset="0"/>
              </a:rPr>
              <a:t> </a:t>
            </a:r>
            <a:r>
              <a:rPr lang="en-US" sz="3200" dirty="0">
                <a:solidFill>
                  <a:srgbClr val="000000"/>
                </a:solidFill>
                <a:latin typeface="Eras Medium ITC" panose="020B0602030504020804" pitchFamily="34" charset="0"/>
              </a:rPr>
              <a:t>discuss the importance of knowing what it takes to create happiness for myself. </a:t>
            </a:r>
          </a:p>
          <a:p>
            <a:endParaRPr lang="en-US" sz="4800" b="0" dirty="0">
              <a:solidFill>
                <a:srgbClr val="000000"/>
              </a:solidFill>
              <a:latin typeface="Eras Medium ITC" panose="020B0602030504020804" pitchFamily="34" charset="0"/>
            </a:endParaRPr>
          </a:p>
        </p:txBody>
      </p:sp>
      <p:sp>
        <p:nvSpPr>
          <p:cNvPr id="6" name="Sun 5">
            <a:extLst>
              <a:ext uri="{FF2B5EF4-FFF2-40B4-BE49-F238E27FC236}">
                <a16:creationId xmlns:a16="http://schemas.microsoft.com/office/drawing/2014/main" id="{52705704-4A13-43A1-B697-BF614C43850B}"/>
              </a:ext>
            </a:extLst>
          </p:cNvPr>
          <p:cNvSpPr/>
          <p:nvPr/>
        </p:nvSpPr>
        <p:spPr>
          <a:xfrm>
            <a:off x="7935889" y="3429000"/>
            <a:ext cx="5150498" cy="4203431"/>
          </a:xfrm>
          <a:prstGeom prst="sun">
            <a:avLst/>
          </a:prstGeom>
          <a:solidFill>
            <a:srgbClr val="72D6BF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A875DE1-8BF2-4612-8117-C52C6CB19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45" y="1087016"/>
            <a:ext cx="2836365" cy="468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1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ylinder 7">
            <a:extLst>
              <a:ext uri="{FF2B5EF4-FFF2-40B4-BE49-F238E27FC236}">
                <a16:creationId xmlns:a16="http://schemas.microsoft.com/office/drawing/2014/main" id="{E87586A5-F66E-4F1C-9C12-68FC11919E1C}"/>
              </a:ext>
            </a:extLst>
          </p:cNvPr>
          <p:cNvSpPr/>
          <p:nvPr/>
        </p:nvSpPr>
        <p:spPr>
          <a:xfrm>
            <a:off x="-263951" y="5331815"/>
            <a:ext cx="7692273" cy="1910849"/>
          </a:xfrm>
          <a:prstGeom prst="ca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21FEA5-DD77-4587-B4A8-AAE93CF4556E}"/>
              </a:ext>
            </a:extLst>
          </p:cNvPr>
          <p:cNvSpPr txBox="1"/>
          <p:nvPr/>
        </p:nvSpPr>
        <p:spPr>
          <a:xfrm>
            <a:off x="875863" y="734571"/>
            <a:ext cx="7410796" cy="1489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u="none" strike="noStrike" dirty="0" err="1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Communitcate</a:t>
            </a:r>
            <a:r>
              <a:rPr lang="en-US" sz="3000" u="none" strike="noStrike" dirty="0">
                <a:solidFill>
                  <a:schemeClr val="accent2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 Clearly	</a:t>
            </a:r>
          </a:p>
          <a:p>
            <a:pPr marL="285750" marR="0" lvl="0" indent="-285750" 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u="none" strike="noStrike" dirty="0">
                <a:solidFill>
                  <a:srgbClr val="88B273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Use information creatively</a:t>
            </a:r>
            <a:r>
              <a:rPr lang="en-US" sz="3200" u="none" strike="noStrike" dirty="0">
                <a:solidFill>
                  <a:srgbClr val="3FB7A3"/>
                </a:solidFill>
                <a:effectLst/>
                <a:latin typeface="Eras Medium ITC" panose="020B0602030504020804" pitchFamily="34" charset="0"/>
                <a:ea typeface="Calibri" panose="020F0502020204030204" pitchFamily="34" charset="0"/>
              </a:rPr>
              <a:t>.  </a:t>
            </a:r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1BBB4B77-3D2C-46CA-9333-3AB481C92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22" y="3429000"/>
            <a:ext cx="5821887" cy="2819541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BDA87E6-6A22-4D24-BD48-BEA23AA3F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0771">
            <a:off x="492247" y="1526184"/>
            <a:ext cx="1515664" cy="15999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2EFB2C-1FC1-488F-85E9-C60517BDAED7}"/>
              </a:ext>
            </a:extLst>
          </p:cNvPr>
          <p:cNvSpPr/>
          <p:nvPr/>
        </p:nvSpPr>
        <p:spPr>
          <a:xfrm>
            <a:off x="6820708" y="2084264"/>
            <a:ext cx="5243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4000" b="0" i="1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Eras Bold ITC" panose="020B0907030504020204" pitchFamily="34" charset="0"/>
              </a:rPr>
              <a:t>Opening Questions</a:t>
            </a:r>
          </a:p>
          <a:p>
            <a:pPr algn="ctr"/>
            <a:endParaRPr lang="en-US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rgbClr val="ED7D31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ECF646-4ED8-49A5-928B-02B4B487A381}"/>
              </a:ext>
            </a:extLst>
          </p:cNvPr>
          <p:cNvSpPr txBox="1"/>
          <p:nvPr/>
        </p:nvSpPr>
        <p:spPr>
          <a:xfrm>
            <a:off x="7296540" y="2958592"/>
            <a:ext cx="44786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88B273"/>
                </a:solidFill>
                <a:latin typeface="Eras Medium ITC" panose="020B0602030504020804" pitchFamily="34" charset="0"/>
              </a:rPr>
              <a:t>What does it mean to be Self Aware?</a:t>
            </a:r>
            <a:br>
              <a:rPr lang="en-US" sz="3000" dirty="0">
                <a:latin typeface="Eras Medium ITC" panose="020B0602030504020804" pitchFamily="34" charset="0"/>
              </a:rPr>
            </a:br>
            <a:r>
              <a:rPr lang="en-US" sz="2000" dirty="0">
                <a:solidFill>
                  <a:schemeClr val="accent2"/>
                </a:solidFill>
                <a:latin typeface="Eras Medium ITC" panose="020B0602030504020804" pitchFamily="34" charset="0"/>
              </a:rPr>
              <a:t>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88B273"/>
                </a:solidFill>
                <a:latin typeface="Eras Medium ITC" panose="020B0602030504020804" pitchFamily="34" charset="0"/>
              </a:rPr>
              <a:t>What are the benefits of being Self Aware?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E95257-7F15-45BB-A0C6-1FB0D53B599A}"/>
              </a:ext>
            </a:extLst>
          </p:cNvPr>
          <p:cNvSpPr txBox="1"/>
          <p:nvPr/>
        </p:nvSpPr>
        <p:spPr>
          <a:xfrm>
            <a:off x="2034074" y="195943"/>
            <a:ext cx="1673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Eras Bold ITC" panose="020B0907030504020204" pitchFamily="34" charset="0"/>
              </a:rPr>
              <a:t>Skillz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9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 with low confidence">
            <a:extLst>
              <a:ext uri="{FF2B5EF4-FFF2-40B4-BE49-F238E27FC236}">
                <a16:creationId xmlns:a16="http://schemas.microsoft.com/office/drawing/2014/main" id="{9A5CFD32-828C-4002-81FE-5516474C5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24" r="-4063" b="-1191"/>
          <a:stretch/>
        </p:blipFill>
        <p:spPr>
          <a:xfrm flipH="1">
            <a:off x="-495302" y="4842587"/>
            <a:ext cx="13250247" cy="2463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84A0E9-A824-4EA2-B8FD-64272D80A43D}"/>
              </a:ext>
            </a:extLst>
          </p:cNvPr>
          <p:cNvSpPr txBox="1"/>
          <p:nvPr/>
        </p:nvSpPr>
        <p:spPr>
          <a:xfrm>
            <a:off x="3860276" y="86418"/>
            <a:ext cx="4468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/>
                </a:solidFill>
                <a:latin typeface="Eras Bold ITC" panose="020B0907030504020204" pitchFamily="34" charset="0"/>
              </a:rPr>
              <a:t>Thoughts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1B74C4-72E6-4101-857A-D8C5C5BB0A3D}"/>
              </a:ext>
            </a:extLst>
          </p:cNvPr>
          <p:cNvSpPr txBox="1"/>
          <p:nvPr/>
        </p:nvSpPr>
        <p:spPr>
          <a:xfrm>
            <a:off x="5637229" y="297415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B7688A-509B-4FDC-936C-88CDE45E3F94}"/>
              </a:ext>
            </a:extLst>
          </p:cNvPr>
          <p:cNvSpPr txBox="1"/>
          <p:nvPr/>
        </p:nvSpPr>
        <p:spPr>
          <a:xfrm>
            <a:off x="167951" y="1102081"/>
            <a:ext cx="1155889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8B273"/>
                </a:solidFill>
                <a:latin typeface="Eras Medium ITC" panose="020B0602030504020804" pitchFamily="34" charset="0"/>
              </a:rPr>
              <a:t>To know yourself means to know what makes you “tick”. 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/>
                </a:solidFill>
                <a:latin typeface="Eras Medium ITC" panose="020B0602030504020804" pitchFamily="34" charset="0"/>
              </a:rPr>
              <a:t>What makes you happy?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8B273"/>
                </a:solidFill>
                <a:latin typeface="Eras Medium ITC" panose="020B0602030504020804" pitchFamily="34" charset="0"/>
              </a:rPr>
              <a:t>What makes you sad?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/>
                </a:solidFill>
                <a:latin typeface="Eras Medium ITC" panose="020B0602030504020804" pitchFamily="34" charset="0"/>
              </a:rPr>
              <a:t>What makes you laugh? 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8B273"/>
                </a:solidFill>
                <a:latin typeface="Eras Medium ITC" panose="020B0602030504020804" pitchFamily="34" charset="0"/>
              </a:rPr>
              <a:t>When we know ourselves well, we can decide what to do when different things happen. 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2"/>
                </a:solidFill>
                <a:latin typeface="Eras Medium ITC" panose="020B0602030504020804" pitchFamily="34" charset="0"/>
              </a:rPr>
              <a:t>If something makes us irritable or upset, we can cheer ourselves up.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88B273"/>
                </a:solidFill>
                <a:latin typeface="Eras Medium ITC" panose="020B0602030504020804" pitchFamily="34" charset="0"/>
              </a:rPr>
              <a:t>If something makes us angry or frustrated, we can calm ourselves down. 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B81DAAC0-FA25-42CD-B6B1-7EC3BA3036C0}"/>
              </a:ext>
            </a:extLst>
          </p:cNvPr>
          <p:cNvSpPr/>
          <p:nvPr/>
        </p:nvSpPr>
        <p:spPr>
          <a:xfrm>
            <a:off x="9046029" y="4818642"/>
            <a:ext cx="3020008" cy="2332653"/>
          </a:xfrm>
          <a:prstGeom prst="cloud">
            <a:avLst/>
          </a:prstGeom>
          <a:solidFill>
            <a:srgbClr val="E0EB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F1BDB-FC10-4329-B404-E291ABE0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" y="4842587"/>
            <a:ext cx="9641120" cy="201541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8D886CC-6D5A-47D6-962C-B656E8E72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04" y="4818642"/>
            <a:ext cx="1721725" cy="18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4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hape, circle&#10;&#10;Description automatically generated">
            <a:extLst>
              <a:ext uri="{FF2B5EF4-FFF2-40B4-BE49-F238E27FC236}">
                <a16:creationId xmlns:a16="http://schemas.microsoft.com/office/drawing/2014/main" id="{358AE978-FDF4-49F4-B132-7DD5A7CEC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490915"/>
            <a:ext cx="5080000" cy="8029851"/>
          </a:xfrm>
          <a:prstGeom prst="rect">
            <a:avLst/>
          </a:prstGeom>
        </p:spPr>
      </p:pic>
      <p:pic>
        <p:nvPicPr>
          <p:cNvPr id="14" name="Picture 13" descr="A close-up of a sea creature&#10;&#10;Description automatically generated with low confidence">
            <a:extLst>
              <a:ext uri="{FF2B5EF4-FFF2-40B4-BE49-F238E27FC236}">
                <a16:creationId xmlns:a16="http://schemas.microsoft.com/office/drawing/2014/main" id="{6A5C8ADE-BC48-45E3-9A03-75A1329C75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2" b="1465"/>
          <a:stretch/>
        </p:blipFill>
        <p:spPr>
          <a:xfrm flipH="1">
            <a:off x="0" y="-98484"/>
            <a:ext cx="7903029" cy="4477067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96948C68-FE40-4383-89EE-CB429849B9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" b="2534"/>
          <a:stretch/>
        </p:blipFill>
        <p:spPr>
          <a:xfrm>
            <a:off x="-102637" y="4345757"/>
            <a:ext cx="12294637" cy="2512243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1" name="Picture 20" descr="A close-up of a sea creature&#10;&#10;Description automatically generated with low confidence">
            <a:extLst>
              <a:ext uri="{FF2B5EF4-FFF2-40B4-BE49-F238E27FC236}">
                <a16:creationId xmlns:a16="http://schemas.microsoft.com/office/drawing/2014/main" id="{38D5265E-F997-44DF-950A-BFDD64CEC4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" b="2295"/>
          <a:stretch/>
        </p:blipFill>
        <p:spPr>
          <a:xfrm>
            <a:off x="6861498" y="1985901"/>
            <a:ext cx="5339369" cy="2392682"/>
          </a:xfrm>
          <a:prstGeom prst="rect">
            <a:avLst/>
          </a:prstGeom>
        </p:spPr>
      </p:pic>
      <p:pic>
        <p:nvPicPr>
          <p:cNvPr id="20" name="Picture 19" descr="A close-up of a sea creature&#10;&#10;Description automatically generated with low confidence">
            <a:extLst>
              <a:ext uri="{FF2B5EF4-FFF2-40B4-BE49-F238E27FC236}">
                <a16:creationId xmlns:a16="http://schemas.microsoft.com/office/drawing/2014/main" id="{C494ADC8-ADA7-4D85-BA92-D7A5A41843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" b="2295"/>
          <a:stretch/>
        </p:blipFill>
        <p:spPr>
          <a:xfrm>
            <a:off x="6852631" y="28209"/>
            <a:ext cx="5339369" cy="19576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2FAFF4-4AA4-4A01-9083-E71F92C6D0B0}"/>
              </a:ext>
            </a:extLst>
          </p:cNvPr>
          <p:cNvSpPr txBox="1"/>
          <p:nvPr/>
        </p:nvSpPr>
        <p:spPr>
          <a:xfrm>
            <a:off x="465712" y="363894"/>
            <a:ext cx="3297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Eras Bold ITC" panose="020B0907030504020204" pitchFamily="34" charset="0"/>
              </a:rPr>
              <a:t>Action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5F35D4-066E-4E7A-9C0A-0D611F8BD71C}"/>
              </a:ext>
            </a:extLst>
          </p:cNvPr>
          <p:cNvSpPr/>
          <p:nvPr/>
        </p:nvSpPr>
        <p:spPr>
          <a:xfrm>
            <a:off x="0" y="0"/>
            <a:ext cx="1496792" cy="363894"/>
          </a:xfrm>
          <a:prstGeom prst="rect">
            <a:avLst/>
          </a:prstGeom>
          <a:solidFill>
            <a:srgbClr val="DCD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7B54DB0-4631-46DC-BC53-02E0AB203F73}"/>
              </a:ext>
            </a:extLst>
          </p:cNvPr>
          <p:cNvSpPr/>
          <p:nvPr/>
        </p:nvSpPr>
        <p:spPr>
          <a:xfrm>
            <a:off x="4599124" y="843914"/>
            <a:ext cx="2993752" cy="536019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2D3FA0-59C0-4FB9-AD4C-25226DC949EC}"/>
              </a:ext>
            </a:extLst>
          </p:cNvPr>
          <p:cNvSpPr txBox="1"/>
          <p:nvPr/>
        </p:nvSpPr>
        <p:spPr>
          <a:xfrm>
            <a:off x="5043376" y="1261851"/>
            <a:ext cx="21507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Eras Bold ITC" panose="020B0907030504020204" pitchFamily="34" charset="0"/>
                <a:cs typeface="Arial" panose="020B0604020202020204" pitchFamily="34" charset="0"/>
              </a:rPr>
              <a:t>Today, we are going to do an interactive self-assessment to determine the level of self-awareness we hold. </a:t>
            </a:r>
            <a:endParaRPr lang="en-US" sz="2400" i="1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40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A69968-4D49-4B93-B1DE-144072AF986C}"/>
              </a:ext>
            </a:extLst>
          </p:cNvPr>
          <p:cNvSpPr txBox="1"/>
          <p:nvPr/>
        </p:nvSpPr>
        <p:spPr>
          <a:xfrm>
            <a:off x="2283209" y="193248"/>
            <a:ext cx="6033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/>
                </a:solidFill>
                <a:latin typeface="Eras Bold ITC" panose="020B0907030504020204" pitchFamily="34" charset="0"/>
              </a:rPr>
              <a:t>Doubler</a:t>
            </a:r>
            <a:r>
              <a:rPr lang="en-US" sz="4800" dirty="0">
                <a:solidFill>
                  <a:schemeClr val="accent2"/>
                </a:solidFill>
                <a:latin typeface="Eras Bold ITC" panose="020B0907030504020204" pitchFamily="34" charset="0"/>
              </a:rPr>
              <a:t> Journal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B963DC-71D4-4976-A2B5-401166853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3" b="12814"/>
          <a:stretch/>
        </p:blipFill>
        <p:spPr>
          <a:xfrm rot="21144250">
            <a:off x="1190464" y="1471414"/>
            <a:ext cx="7035281" cy="4058817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70F0C7-4197-488D-B014-3FE34D571BEE}"/>
              </a:ext>
            </a:extLst>
          </p:cNvPr>
          <p:cNvSpPr txBox="1"/>
          <p:nvPr/>
        </p:nvSpPr>
        <p:spPr>
          <a:xfrm rot="21016818">
            <a:off x="2109528" y="2467878"/>
            <a:ext cx="2360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1600"/>
              </a:spcAft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Bradley Hand ITC" panose="03070402050302030203" pitchFamily="66" charset="0"/>
                <a:cs typeface="Arial" panose="020B0604020202020204" pitchFamily="34" charset="0"/>
              </a:rPr>
              <a:t>Make sure you make an entry into your journal for today!</a:t>
            </a:r>
            <a:endParaRPr lang="en-US" sz="2200" b="0" dirty="0">
              <a:effectLst/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120E26-6AF3-4D04-982F-9B0765B845C1}"/>
              </a:ext>
            </a:extLst>
          </p:cNvPr>
          <p:cNvSpPr txBox="1"/>
          <p:nvPr/>
        </p:nvSpPr>
        <p:spPr>
          <a:xfrm rot="21007841">
            <a:off x="4708104" y="1960046"/>
            <a:ext cx="236064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1600"/>
              </a:spcAft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Bradley Hand ITC" panose="03070402050302030203" pitchFamily="66" charset="0"/>
                <a:cs typeface="Arial" panose="020B0604020202020204" pitchFamily="34" charset="0"/>
              </a:rPr>
              <a:t>Don’t forget, your “</a:t>
            </a:r>
            <a:r>
              <a:rPr lang="en-US" sz="2200" b="0" i="0" u="none" strike="noStrike" dirty="0" err="1">
                <a:solidFill>
                  <a:srgbClr val="000000"/>
                </a:solidFill>
                <a:effectLst/>
                <a:latin typeface="Bradley Hand ITC" panose="03070402050302030203" pitchFamily="66" charset="0"/>
                <a:cs typeface="Arial" panose="020B0604020202020204" pitchFamily="34" charset="0"/>
              </a:rPr>
              <a:t>doubler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  <a:latin typeface="Bradley Hand ITC" panose="03070402050302030203" pitchFamily="66" charset="0"/>
                <a:cs typeface="Arial" panose="020B0604020202020204" pitchFamily="34" charset="0"/>
              </a:rPr>
              <a:t>” experience should have three things details to describe it and be within the last 24 hours. </a:t>
            </a:r>
            <a:endParaRPr lang="en-US" sz="2200" b="0" dirty="0">
              <a:effectLst/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7F127AA-2743-4C85-87E7-C1B05D46B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482" y="550506"/>
            <a:ext cx="5081601" cy="654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594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eek 1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ek 2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eek 3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eek 4 Backgrou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294</Words>
  <Application>Microsoft Office PowerPoint</Application>
  <PresentationFormat>Widescreen</PresentationFormat>
  <Paragraphs>45</Paragraphs>
  <Slides>7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Bradley Hand ITC</vt:lpstr>
      <vt:lpstr>Calibri</vt:lpstr>
      <vt:lpstr>Eras Bold ITC</vt:lpstr>
      <vt:lpstr>Eras Medium ITC</vt:lpstr>
      <vt:lpstr>Week 1 Backgrounds</vt:lpstr>
      <vt:lpstr>Week 2 Backgrounds</vt:lpstr>
      <vt:lpstr>Week 3 Backgrounds</vt:lpstr>
      <vt:lpstr>Week 4 Backgrounds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Dowdee</dc:creator>
  <cp:lastModifiedBy>Cody Green</cp:lastModifiedBy>
  <cp:revision>35</cp:revision>
  <dcterms:created xsi:type="dcterms:W3CDTF">2021-03-23T18:25:43Z</dcterms:created>
  <dcterms:modified xsi:type="dcterms:W3CDTF">2022-09-19T18:16:55Z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C136F92D-25CF-49E6-91A6-B2E6F95ACDF2</vt:lpwstr>
  </property>
  <property fmtid="{D5CDD505-2E9C-101B-9397-08002B2CF9AE}" pid="3" name="ArticulatePath">
    <vt:lpwstr>H360 - D - Wk3 - 0.Leader Slides</vt:lpwstr>
  </property>
</Properties>
</file>